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95" r:id="rId8"/>
    <p:sldId id="296" r:id="rId9"/>
    <p:sldId id="297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8AAEA8-56E2-4C59-BFAE-AF9F706CC32C}">
          <p14:sldIdLst>
            <p14:sldId id="283"/>
            <p14:sldId id="284"/>
            <p14:sldId id="285"/>
            <p14:sldId id="286"/>
            <p14:sldId id="287"/>
            <p14:sldId id="288"/>
            <p14:sldId id="295"/>
            <p14:sldId id="296"/>
            <p14:sldId id="297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5" autoAdjust="0"/>
  </p:normalViewPr>
  <p:slideViewPr>
    <p:cSldViewPr>
      <p:cViewPr>
        <p:scale>
          <a:sx n="107" d="100"/>
          <a:sy n="107" d="100"/>
        </p:scale>
        <p:origin x="-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3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6133103854751E-2"/>
          <c:y val="2.2153521403604728E-2"/>
          <c:w val="0.65885323005541752"/>
          <c:h val="0.8504258073889225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экскурсий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  <c:shape val="coneToMa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экскурсантов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250</c:v>
                </c:pt>
                <c:pt idx="1">
                  <c:v>350</c:v>
                </c:pt>
                <c:pt idx="2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shape val="box"/>
        <c:axId val="28662016"/>
        <c:axId val="28672000"/>
        <c:axId val="29759232"/>
      </c:bar3DChart>
      <c:catAx>
        <c:axId val="2866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672000"/>
        <c:crossesAt val="0"/>
        <c:auto val="1"/>
        <c:lblAlgn val="ctr"/>
        <c:lblOffset val="100"/>
        <c:noMultiLvlLbl val="0"/>
      </c:catAx>
      <c:valAx>
        <c:axId val="28672000"/>
        <c:scaling>
          <c:logBase val="10"/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8662016"/>
        <c:crosses val="autoZero"/>
        <c:crossBetween val="between"/>
      </c:valAx>
      <c:serAx>
        <c:axId val="29759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8672000"/>
        <c:crossesAt val="0"/>
      </c:serAx>
    </c:plotArea>
    <c:legend>
      <c:legendPos val="r"/>
      <c:layout>
        <c:manualLayout>
          <c:xMode val="edge"/>
          <c:yMode val="edge"/>
          <c:x val="0.667387592527384"/>
          <c:y val="0.79292008865111852"/>
          <c:w val="0.33082640711577721"/>
          <c:h val="0.207079907635126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850106"/>
          </a:xfr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t"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лучших муниципальных практик, реализуемых на территориях присутствия Госкорпорации «Росатом»</a:t>
            </a:r>
            <a:b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 выходного дня </a:t>
            </a:r>
            <a:br>
              <a:rPr lang="ru-RU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«Прогулки по Десногорску»</a:t>
            </a:r>
            <a:endParaRPr lang="ru-RU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noFill/>
          <a:ln>
            <a:noFill/>
          </a:ln>
          <a:effectLst>
            <a:glow rad="228600">
              <a:schemeClr val="bg2">
                <a:lumMod val="25000"/>
                <a:lumOff val="75000"/>
                <a:alpha val="40000"/>
              </a:schemeClr>
            </a:glow>
            <a:innerShdw blurRad="63500" dist="50800" dir="2700000">
              <a:prstClr val="black">
                <a:alpha val="0"/>
              </a:prstClr>
            </a:inn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человеческого капитала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(развитие туристической привлекательности города, исторического и географического краеведения)»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дает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создания экскурсионного маршрута по городу и окрестностям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получения дополнительных средств на развитие</a:t>
            </a:r>
          </a:p>
          <a:p>
            <a:endParaRPr lang="ru-RU" sz="1800" dirty="0" smtClean="0"/>
          </a:p>
          <a:p>
            <a:endParaRPr lang="ru-RU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6" name="Picture 2" descr="C:\Users\000\Desktop\логотипы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96144" cy="1275220"/>
          </a:xfrm>
          <a:prstGeom prst="rect">
            <a:avLst/>
          </a:prstGeom>
          <a:noFill/>
          <a:effectLst>
            <a:outerShdw blurRad="292100" dist="25400" sx="105000" sy="105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0" y="4365104"/>
            <a:ext cx="4536504" cy="263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000\Desktop\человечки\man-with-mic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2429"/>
            <a:ext cx="2952328" cy="3042638"/>
          </a:xfrm>
          <a:prstGeom prst="rect">
            <a:avLst/>
          </a:prstGeom>
          <a:noFill/>
          <a:effectLst>
            <a:innerShdw>
              <a:schemeClr val="bg1">
                <a:lumMod val="95000"/>
                <a:lumOff val="5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00\Desktop\логотипы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4139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Лидер проекта: </a:t>
            </a:r>
          </a:p>
          <a:p>
            <a:pPr marL="0" indent="0">
              <a:buNone/>
            </a:pPr>
            <a:r>
              <a:rPr lang="ru-RU" dirty="0" smtClean="0"/>
              <a:t>А.А. Королёва, председатель Комитета по культуре, спорту и молодёжной политике Администрации муниципального образования «город Десногорск» Смоленской области по Исполнители проекта: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12552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Рабочая группа проекта:</a:t>
            </a:r>
            <a:endParaRPr lang="ru-RU" sz="4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83857"/>
              </p:ext>
            </p:extLst>
          </p:nvPr>
        </p:nvGraphicFramePr>
        <p:xfrm>
          <a:off x="467544" y="3789040"/>
          <a:ext cx="8064896" cy="25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630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</a:tr>
              <a:tr h="7830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Методист МБУК «Десногорский ИКМ»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Галина Алексеевна Семенова</a:t>
                      </a:r>
                      <a:endParaRPr lang="ru-RU" sz="1400" dirty="0"/>
                    </a:p>
                  </a:txBody>
                  <a:tcPr/>
                </a:tc>
              </a:tr>
              <a:tr h="11064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Администратор МБУК «Десногорский ИКМ»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Инна Александровна Удалова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7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dist="63500" dir="288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anchor="t">
            <a:normAutofit/>
          </a:bodyPr>
          <a:lstStyle/>
          <a:p>
            <a:pPr algn="ctr"/>
            <a:r>
              <a:rPr lang="ru-RU" sz="4800" dirty="0">
                <a:solidFill>
                  <a:srgbClr val="00B0F0"/>
                </a:solidFill>
              </a:rPr>
              <a:t>Предпосылки реализации: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effectLst>
            <a:outerShdw blurRad="50800" dist="25400" dir="2220000" algn="ctr" rotWithShape="0">
              <a:schemeClr val="bg1"/>
            </a:outerShdw>
          </a:effectLst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Повышение туристической привлекательности города Десногорска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расширение исторического кругозора;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воспитание познавательного интереса;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реализация познавательных потребностей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сфере </a:t>
            </a:r>
            <a:r>
              <a:rPr lang="ru-RU" sz="2000" b="1" dirty="0" smtClean="0">
                <a:solidFill>
                  <a:schemeClr val="tx1"/>
                </a:solidFill>
              </a:rPr>
              <a:t>краеведения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rgbClr val="00B0F0"/>
                </a:solidFill>
              </a:rPr>
              <a:t>            </a:t>
            </a:r>
            <a:r>
              <a:rPr lang="ru-RU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Выгодополучатели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Туристы (все возрастные категории)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Учащиеся </a:t>
            </a:r>
            <a:r>
              <a:rPr lang="ru-RU" sz="2000" b="1" dirty="0">
                <a:solidFill>
                  <a:schemeClr val="tx1"/>
                </a:solidFill>
              </a:rPr>
              <a:t>школ города Десногорска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Муниципальное образование «город Десногорск» Смоленской области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МБУК «Десногорский ИКМ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Гостиничный комплекс</a:t>
            </a: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Стейкхолдеры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</a:t>
            </a:r>
            <a:r>
              <a:rPr lang="ru-RU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способы решения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898037"/>
              </p:ext>
            </p:extLst>
          </p:nvPr>
        </p:nvGraphicFramePr>
        <p:xfrm>
          <a:off x="457200" y="1196752"/>
          <a:ext cx="8229600" cy="375149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14800"/>
                <a:gridCol w="4114800"/>
              </a:tblGrid>
              <a:tr h="4596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 решения:</a:t>
                      </a:r>
                      <a:endParaRPr lang="ru-RU" dirty="0"/>
                    </a:p>
                  </a:txBody>
                  <a:tcPr/>
                </a:tc>
              </a:tr>
              <a:tr h="3284759">
                <a:tc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ru-RU" sz="1400" b="1" dirty="0" smtClean="0"/>
                        <a:t>Отсутствие транспортного обслуживания экскурсии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1" dirty="0" smtClean="0"/>
                        <a:t>2)</a:t>
                      </a:r>
                      <a:r>
                        <a:rPr lang="ru-RU" sz="1400" b="1" baseline="0" dirty="0" smtClean="0"/>
                        <a:t>    </a:t>
                      </a:r>
                      <a:r>
                        <a:rPr lang="ru-RU" sz="1400" b="1" dirty="0" smtClean="0"/>
                        <a:t>Отсутствие взаимосвязи с базами отдыха, гостиничным комплексом</a:t>
                      </a:r>
                    </a:p>
                    <a:p>
                      <a:pPr marL="342900" indent="-342900" algn="l">
                        <a:buAutoNum type="arabicParenR" startAt="3"/>
                      </a:pPr>
                      <a:r>
                        <a:rPr lang="ru-RU" sz="1400" b="1" dirty="0" smtClean="0"/>
                        <a:t>Недостаточность рекламной продукции</a:t>
                      </a:r>
                    </a:p>
                    <a:p>
                      <a:pPr marL="342900" indent="-342900" algn="l">
                        <a:buAutoNum type="arabicParenR" startAt="3"/>
                      </a:pPr>
                      <a:r>
                        <a:rPr lang="ru-RU" sz="1400" b="1" dirty="0" smtClean="0"/>
                        <a:t>проблема развития внутреннего туризма;</a:t>
                      </a:r>
                    </a:p>
                    <a:p>
                      <a:pPr marL="342900" indent="-342900" algn="l">
                        <a:buAutoNum type="arabicParenR" startAt="3"/>
                      </a:pPr>
                      <a:r>
                        <a:rPr lang="ru-RU" sz="1400" b="1" dirty="0" smtClean="0"/>
                        <a:t>туристический потенциал, которым располагает Десногорск, используется далеко не в полном объеме;</a:t>
                      </a:r>
                    </a:p>
                    <a:p>
                      <a:pPr marL="342900" indent="-342900" algn="l">
                        <a:buAutoNum type="arabicParenR" startAt="3"/>
                      </a:pPr>
                      <a:r>
                        <a:rPr lang="ru-RU" sz="1400" b="1" dirty="0" smtClean="0"/>
                        <a:t>поиск новых форм для развития внутреннего туризма;</a:t>
                      </a:r>
                    </a:p>
                    <a:p>
                      <a:pPr marL="342900" indent="-342900" algn="l">
                        <a:buAutoNum type="arabicParenR" startAt="3"/>
                      </a:pPr>
                      <a:r>
                        <a:rPr lang="ru-RU" sz="1400" b="1" dirty="0" smtClean="0"/>
                        <a:t>становление музейного туризма как формы межкультурных коммуникаций атомных городов. </a:t>
                      </a:r>
                    </a:p>
                    <a:p>
                      <a:pPr marL="342900" indent="-342900" algn="l">
                        <a:buAutoNum type="arabicParenR" startAt="3"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1)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Разработать экскурсионный маршрут выходного дня.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2)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Создать буклеты с описанием его основными достопримечательностями и памятниками, отражающую историю строительства развития атомной отрасли в Десногорске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3)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Заключение договор  предоставления транспорта для проведения экскурсий.</a:t>
                      </a:r>
                      <a:endParaRPr lang="ru-RU" sz="1400" b="1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sz="1400" b="1" baseline="0" dirty="0" smtClean="0"/>
                        <a:t>4)  Заключение договоров о взаимном    сотрудничестве с базами отдыха, гостиницами.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baseline="0" dirty="0" smtClean="0"/>
                        <a:t>5) Изготовление и распространение рекламной продукции, буклетов  на базах отдыха, в гостиницах.</a:t>
                      </a:r>
                    </a:p>
                    <a:p>
                      <a:pPr marL="0" indent="0">
                        <a:buNone/>
                      </a:pP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000\Desktop\человечки\3759214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0" y="4964600"/>
            <a:ext cx="2160239" cy="19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0\Desktop\человечки\something-interesting-about-mlm-softw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02" y="4625296"/>
            <a:ext cx="2644098" cy="22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План-график реализации проекта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6402"/>
              </p:ext>
            </p:extLst>
          </p:nvPr>
        </p:nvGraphicFramePr>
        <p:xfrm>
          <a:off x="467544" y="1412776"/>
          <a:ext cx="7992888" cy="440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50"/>
                <a:gridCol w="4818300"/>
                <a:gridCol w="2588938"/>
              </a:tblGrid>
              <a:tr h="6364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этапа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реализации этапа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63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экскурсионного паспорта маршрута выходного дня, составление туристического путеводителя, мониторинг социальных партнеров, составление инструктажа по маршруту.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мая 2018г.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Создание ознакомительного видео по маршруту экскурсии;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июня 2018г.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Информационное сопровождение проекта как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-деятельность, информационная поддержка-СМИ, Интернет, распространение печатной продукции.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62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музейных работников, позволяющих им заниматься экскурсионной деятельностью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регулярно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3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туристических групп,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Апробирование маршрута.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2018г.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4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Дизайн-проект и тех. реализация виртуальной карты маршрута выходного дня.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2018г.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4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Статистические данные 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868688"/>
              </p:ext>
            </p:extLst>
          </p:nvPr>
        </p:nvGraphicFramePr>
        <p:xfrm>
          <a:off x="323528" y="1052736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24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26395"/>
              </p:ext>
            </p:extLst>
          </p:nvPr>
        </p:nvGraphicFramePr>
        <p:xfrm>
          <a:off x="179513" y="176024"/>
          <a:ext cx="872103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0515"/>
                <a:gridCol w="4360515"/>
              </a:tblGrid>
              <a:tr h="4360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экскурсионного маршрута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2892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dirty="0" smtClean="0"/>
                        <a:t>- Памятник «Водителям всех поколений»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dirty="0" smtClean="0"/>
                        <a:t>- Смоленская атомная станция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dirty="0" smtClean="0"/>
                        <a:t>-Памятник почётному гражданину города </a:t>
                      </a:r>
                    </a:p>
                    <a:p>
                      <a:r>
                        <a:rPr lang="ru-RU" sz="1400" dirty="0" smtClean="0"/>
                        <a:t>Б.М. Реве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u-RU" sz="1400" dirty="0" smtClean="0"/>
                        <a:t>-Историко – краеведческий музей «Музей поискового движения»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ru-RU" sz="1400" dirty="0" smtClean="0"/>
                        <a:t>- Храм в честь иконы  Божией Матери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 «Всех Скорбящих Радость»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ru-RU" sz="1400" dirty="0" smtClean="0"/>
                        <a:t>- Памятный знак «Хлеб нашей памяти»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ru-RU" sz="1400" dirty="0" smtClean="0"/>
                        <a:t>- Скульптурная композиция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«Ангел – Хранитель мира»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ru-RU" sz="1400" dirty="0" smtClean="0"/>
                        <a:t>-Скульптурная композиция «Семья»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ru-RU" sz="1400" dirty="0" smtClean="0"/>
                        <a:t>- Храм Стефана </a:t>
                      </a:r>
                      <a:r>
                        <a:rPr lang="ru-RU" sz="1400" dirty="0" err="1" smtClean="0"/>
                        <a:t>Великопермского</a:t>
                      </a:r>
                      <a:endParaRPr lang="ru-RU" sz="1400" dirty="0" smtClean="0"/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ru-RU" sz="1400" dirty="0" smtClean="0"/>
                        <a:t>-Скульптурная композиция  «Петр и </a:t>
                      </a:r>
                      <a:r>
                        <a:rPr lang="ru-RU" sz="1400" dirty="0" err="1" smtClean="0"/>
                        <a:t>Февронья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r>
                        <a:rPr lang="ru-RU" sz="1400" dirty="0" smtClean="0"/>
                        <a:t>-Памятник «Жертвам радиационных катастроф»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ru-RU" sz="1400" dirty="0" smtClean="0"/>
                        <a:t>-Памятник </a:t>
                      </a:r>
                      <a:r>
                        <a:rPr lang="ru-RU" sz="1400" dirty="0" err="1" smtClean="0"/>
                        <a:t>первостроителям</a:t>
                      </a:r>
                      <a:r>
                        <a:rPr lang="ru-RU" sz="1400" dirty="0" smtClean="0"/>
                        <a:t> города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r>
                        <a:rPr lang="ru-RU" sz="1400" dirty="0" smtClean="0"/>
                        <a:t>-Курган Славы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r>
                        <a:rPr lang="ru-RU" sz="1400" dirty="0" smtClean="0"/>
                        <a:t>-Спортивно-тренировочный комплекс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baseline="0" dirty="0" err="1" smtClean="0"/>
                        <a:t>Скалодром</a:t>
                      </a:r>
                      <a:r>
                        <a:rPr lang="ru-RU" sz="1400" baseline="0" dirty="0" smtClean="0"/>
                        <a:t>»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r>
                        <a:rPr lang="ru-RU" sz="1400" baseline="0" dirty="0" smtClean="0"/>
                        <a:t> -Святой источник Казанской Божией Матери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r>
                        <a:rPr lang="ru-RU" sz="1400" baseline="0" dirty="0" smtClean="0"/>
                        <a:t>-Памятник «Погибшим морякам всех поколений»</a:t>
                      </a:r>
                      <a:endParaRPr lang="ru-RU" sz="1400" b="1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97" name="Picture 25" descr="C:\Users\000\Desktop\человечк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84984"/>
            <a:ext cx="871296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00\Desktop\брошюра\экскурс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/>
              <a:t>Затраты на реализацию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Прямые затраты </a:t>
            </a:r>
            <a:r>
              <a:rPr lang="ru-RU" dirty="0" smtClean="0"/>
              <a:t>организатора – МБУК «Десногорский ИКМ»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65 604,00 </a:t>
            </a:r>
            <a:r>
              <a:rPr lang="ru-RU" dirty="0"/>
              <a:t>рублей</a:t>
            </a:r>
            <a:r>
              <a:rPr lang="ru-RU" dirty="0" smtClean="0"/>
              <a:t>:</a:t>
            </a:r>
          </a:p>
          <a:p>
            <a:r>
              <a:rPr lang="ru-RU" sz="3200" dirty="0" smtClean="0"/>
              <a:t>Рекламная продукция, </a:t>
            </a:r>
            <a:endParaRPr lang="ru-RU" sz="3200" dirty="0"/>
          </a:p>
          <a:p>
            <a:r>
              <a:rPr lang="ru-RU" sz="3200" dirty="0" smtClean="0"/>
              <a:t>Транспортные расходы.</a:t>
            </a:r>
            <a:endParaRPr lang="ru-RU" sz="3200" dirty="0"/>
          </a:p>
        </p:txBody>
      </p:sp>
      <p:pic>
        <p:nvPicPr>
          <p:cNvPr id="1026" name="Picture 2" descr="C:\Users\000\Desktop\практики\Man-With-Monitor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17032"/>
            <a:ext cx="4176464" cy="309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00045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реклама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000\Desktop\практики\Bpc5AjRT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968552" cy="28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Перспектива развития практики: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выход </a:t>
            </a:r>
            <a:r>
              <a:rPr lang="ru-RU" sz="3200" dirty="0"/>
              <a:t>туристического маршрута </a:t>
            </a:r>
            <a:r>
              <a:rPr lang="ru-RU" sz="3200" dirty="0" smtClean="0"/>
              <a:t>выходного </a:t>
            </a:r>
            <a:r>
              <a:rPr lang="ru-RU" sz="3200" dirty="0"/>
              <a:t>дня «Прогулки по Десногорску» на туристический рынок Смоленской </a:t>
            </a:r>
            <a:r>
              <a:rPr lang="ru-RU" sz="3200" dirty="0" smtClean="0"/>
              <a:t>области;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улучшение </a:t>
            </a:r>
            <a:r>
              <a:rPr lang="ru-RU" sz="3200" dirty="0"/>
              <a:t>имиджа города </a:t>
            </a:r>
            <a:r>
              <a:rPr lang="ru-RU" sz="3200" dirty="0" smtClean="0"/>
              <a:t>Десногорска;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привлечение </a:t>
            </a:r>
            <a:r>
              <a:rPr lang="ru-RU" sz="3200" dirty="0"/>
              <a:t>дополнительных финансовых средств в муниципалитет города Десногорска. 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1348</TotalTime>
  <Words>526</Words>
  <Application>Microsoft Office PowerPoint</Application>
  <PresentationFormat>Экран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Конкурс лучших муниципальных практик, реализуемых на территориях присутствия Госкорпорации «Росатом»  Маршрут выходного дня  «Прогулки по Десногорску»</vt:lpstr>
      <vt:lpstr>Предпосылки реализации:</vt:lpstr>
      <vt:lpstr>Проблемы и способы решения </vt:lpstr>
      <vt:lpstr> План-график реализации проекта </vt:lpstr>
      <vt:lpstr>Статистические данные </vt:lpstr>
      <vt:lpstr>Презентация PowerPoint</vt:lpstr>
      <vt:lpstr>Презентация PowerPoint</vt:lpstr>
      <vt:lpstr>Затраты на реализацию проекта:</vt:lpstr>
      <vt:lpstr>Перспектива развития практики: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Десногорск</dc:title>
  <dc:creator>000</dc:creator>
  <cp:lastModifiedBy>МУЗУЙ</cp:lastModifiedBy>
  <cp:revision>92</cp:revision>
  <cp:lastPrinted>2018-05-24T12:08:52Z</cp:lastPrinted>
  <dcterms:created xsi:type="dcterms:W3CDTF">2018-03-02T08:26:09Z</dcterms:created>
  <dcterms:modified xsi:type="dcterms:W3CDTF">2018-05-24T12:09:50Z</dcterms:modified>
</cp:coreProperties>
</file>